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2" r:id="rId8"/>
    <p:sldId id="264" r:id="rId9"/>
    <p:sldId id="265" r:id="rId10"/>
    <p:sldId id="261" r:id="rId11"/>
    <p:sldId id="274" r:id="rId12"/>
    <p:sldId id="275" r:id="rId13"/>
    <p:sldId id="266" r:id="rId14"/>
    <p:sldId id="267" r:id="rId15"/>
    <p:sldId id="268" r:id="rId16"/>
    <p:sldId id="269" r:id="rId17"/>
    <p:sldId id="282" r:id="rId18"/>
    <p:sldId id="277" r:id="rId19"/>
    <p:sldId id="272" r:id="rId20"/>
    <p:sldId id="273" r:id="rId21"/>
    <p:sldId id="276" r:id="rId22"/>
    <p:sldId id="278" r:id="rId23"/>
    <p:sldId id="279" r:id="rId24"/>
    <p:sldId id="271" r:id="rId25"/>
    <p:sldId id="281"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21/12/2022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siamo il gruppo C09 e siamo qui per presentarvi il nostro progetto Green Leaf – Leaf for World, Leaf for Life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26332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passo la parola alla mia collega Michela.</a:t>
            </a:r>
          </a:p>
          <a:p>
            <a:r>
              <a:rPr lang="it-IT" dirty="0"/>
              <a:t>In questa slide si analizza il sistema proposto, l’activity </a:t>
            </a:r>
            <a:r>
              <a:rPr lang="it-IT" dirty="0" err="1"/>
              <a:t>diagram</a:t>
            </a:r>
            <a:r>
              <a:rPr lang="it-IT" dirty="0"/>
              <a:t>…   (Operatore: figura </a:t>
            </a:r>
            <a:r>
              <a:rPr lang="it-IT" u="sng" dirty="0"/>
              <a:t>addetta</a:t>
            </a:r>
            <a:r>
              <a:rPr lang="it-IT" dirty="0"/>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10</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il Sequence Diagram associato all’activity </a:t>
            </a:r>
            <a:r>
              <a:rPr lang="it-IT" dirty="0" err="1"/>
              <a:t>diagram</a:t>
            </a:r>
            <a:r>
              <a:rPr lang="it-IT" dirty="0"/>
              <a:t>, sono stati individuati gli oggetti </a:t>
            </a:r>
            <a:r>
              <a:rPr lang="it-IT" dirty="0" err="1"/>
              <a:t>boundary</a:t>
            </a:r>
            <a:r>
              <a:rPr lang="it-IT" dirty="0"/>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16</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di essi sono stati ripresi nei design goals</a:t>
            </a:r>
          </a:p>
        </p:txBody>
      </p:sp>
      <p:sp>
        <p:nvSpPr>
          <p:cNvPr id="4" name="Segnaposto numero diapositiva 3"/>
          <p:cNvSpPr>
            <a:spLocks noGrp="1"/>
          </p:cNvSpPr>
          <p:nvPr>
            <p:ph type="sldNum" sz="quarter" idx="5"/>
          </p:nvPr>
        </p:nvSpPr>
        <p:spPr/>
        <p:txBody>
          <a:bodyPr/>
          <a:lstStyle/>
          <a:p>
            <a:fld id="{E8C18BCD-3777-467B-A860-D947383A7154}" type="slidenum">
              <a:rPr lang="it-IT" smtClean="0"/>
              <a:t>17</a:t>
            </a:fld>
            <a:endParaRPr lang="it-IT"/>
          </a:p>
        </p:txBody>
      </p:sp>
    </p:spTree>
    <p:extLst>
      <p:ext uri="{BB962C8B-B14F-4D97-AF65-F5344CB8AC3E}">
        <p14:creationId xmlns:p14="http://schemas.microsoft.com/office/powerpoint/2010/main" val="176607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questi sono i test case relativi a «Seleziona un albero», di cui 3 sono di insuccesso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18</a:t>
            </a:fld>
            <a:endParaRPr lang="it-IT"/>
          </a:p>
        </p:txBody>
      </p:sp>
    </p:spTree>
    <p:extLst>
      <p:ext uri="{BB962C8B-B14F-4D97-AF65-F5344CB8AC3E}">
        <p14:creationId xmlns:p14="http://schemas.microsoft.com/office/powerpoint/2010/main" val="384622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19</a:t>
            </a:fld>
            <a:endParaRPr lang="it-IT"/>
          </a:p>
        </p:txBody>
      </p:sp>
    </p:spTree>
    <p:extLst>
      <p:ext uri="{BB962C8B-B14F-4D97-AF65-F5344CB8AC3E}">
        <p14:creationId xmlns:p14="http://schemas.microsoft.com/office/powerpoint/2010/main" val="26176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 dal </a:t>
            </a:r>
            <a:r>
              <a:rPr lang="it-IT" dirty="0" err="1"/>
              <a:t>tree-tier</a:t>
            </a:r>
            <a:r>
              <a:rPr lang="it-IT" dirty="0"/>
              <a:t> (</a:t>
            </a:r>
            <a:r>
              <a:rPr lang="it-IT" dirty="0" err="1"/>
              <a:t>presentation</a:t>
            </a:r>
            <a:r>
              <a:rPr lang="it-IT" dirty="0"/>
              <a:t>, application, storage)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20</a:t>
            </a:fld>
            <a:endParaRPr lang="it-IT"/>
          </a:p>
        </p:txBody>
      </p:sp>
    </p:spTree>
    <p:extLst>
      <p:ext uri="{BB962C8B-B14F-4D97-AF65-F5344CB8AC3E}">
        <p14:creationId xmlns:p14="http://schemas.microsoft.com/office/powerpoint/2010/main" val="408700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individuato alcune parole chiave riguardo il lavoro da noi svolto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165665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 a me oggi ci sono i nostri PM, e i membri del team che stanno partecipando allo sviluppo del progetto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138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Deforestazione, cambiamenti climatici ed effetto serra, sono solo alcune realtà che coinvolgono il nostro pianeta. </a:t>
            </a:r>
          </a:p>
          <a:p>
            <a:r>
              <a:rPr lang="it-IT" b="0" i="0" dirty="0">
                <a:effectLst/>
                <a:latin typeface="Arial" panose="020B0604020202020204" pitchFamily="34" charset="0"/>
              </a:rPr>
              <a:t>L’AEA ha commissionato il sistema Green Leaf al fine di sensibilizzare l’utente attraverso una semplice funzionalità di adozione di un albero, definizione delle funzionalità dell’AEA spiegando la pagina come viene visualizzata e cosa fa usando anche la slide successiva.</a:t>
            </a:r>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Analizziamo nel dettaglio il flusso degli eventi visti nello scenario attraverso lo Use Case, parlando di Entry e Exit condition (con successo e fallimento)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9</a:t>
            </a:fld>
            <a:endParaRPr lang="it-IT"/>
          </a:p>
        </p:txBody>
      </p:sp>
    </p:spTree>
    <p:extLst>
      <p:ext uri="{BB962C8B-B14F-4D97-AF65-F5344CB8AC3E}">
        <p14:creationId xmlns:p14="http://schemas.microsoft.com/office/powerpoint/2010/main" val="112262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21/12/2022</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21/12/2022</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122394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Sistema proposto</a:t>
            </a:r>
            <a:endParaRPr lang="it-IT" sz="3200" dirty="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dirty="0">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40236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dirty="0">
                <a:ln/>
                <a:solidFill>
                  <a:schemeClr val="bg1"/>
                </a:solidFill>
                <a:latin typeface="Montserrat Black" pitchFamily="2" charset="0"/>
              </a:rPr>
              <a:t>Sequence Diagram</a:t>
            </a:r>
            <a:endParaRPr lang="it-IT" sz="3200" dirty="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38353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dirty="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140431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84743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6542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12404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Requisiti non funzionali</a:t>
            </a:r>
            <a:endParaRPr lang="it-IT" sz="2800" dirty="0">
              <a:latin typeface="Montserrat Black" pitchFamily="2" charset="0"/>
            </a:endParaRPr>
          </a:p>
        </p:txBody>
      </p:sp>
    </p:spTree>
    <p:extLst>
      <p:ext uri="{BB962C8B-B14F-4D97-AF65-F5344CB8AC3E}">
        <p14:creationId xmlns:p14="http://schemas.microsoft.com/office/powerpoint/2010/main" val="7440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ianta, palma, foglia, filetto&#10;&#10;Descrizione generata automaticamente">
            <a:extLst>
              <a:ext uri="{FF2B5EF4-FFF2-40B4-BE49-F238E27FC236}">
                <a16:creationId xmlns:a16="http://schemas.microsoft.com/office/drawing/2014/main" id="{8AA67DA8-19E2-7925-5570-245575177552}"/>
              </a:ext>
            </a:extLst>
          </p:cNvPr>
          <p:cNvPicPr>
            <a:picLocks noChangeAspect="1"/>
          </p:cNvPicPr>
          <p:nvPr/>
        </p:nvPicPr>
        <p:blipFill>
          <a:blip r:embed="rId3"/>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890EA16A-A66E-560F-B6F1-52464341EDFC}"/>
              </a:ext>
            </a:extLst>
          </p:cNvPr>
          <p:cNvPicPr>
            <a:picLocks noChangeAspect="1"/>
          </p:cNvPicPr>
          <p:nvPr/>
        </p:nvPicPr>
        <p:blipFill>
          <a:blip r:embed="rId4"/>
          <a:stretch>
            <a:fillRect/>
          </a:stretch>
        </p:blipFill>
        <p:spPr>
          <a:xfrm>
            <a:off x="2114849" y="2151585"/>
            <a:ext cx="7962301" cy="1940054"/>
          </a:xfrm>
          <a:prstGeom prst="rect">
            <a:avLst/>
          </a:prstGeom>
        </p:spPr>
      </p:pic>
      <p:pic>
        <p:nvPicPr>
          <p:cNvPr id="7" name="Immagine 6">
            <a:extLst>
              <a:ext uri="{FF2B5EF4-FFF2-40B4-BE49-F238E27FC236}">
                <a16:creationId xmlns:a16="http://schemas.microsoft.com/office/drawing/2014/main" id="{9E351295-649B-30ED-434C-F326E0481900}"/>
              </a:ext>
            </a:extLst>
          </p:cNvPr>
          <p:cNvPicPr>
            <a:picLocks noChangeAspect="1"/>
          </p:cNvPicPr>
          <p:nvPr/>
        </p:nvPicPr>
        <p:blipFill>
          <a:blip r:embed="rId5"/>
          <a:stretch>
            <a:fillRect/>
          </a:stretch>
        </p:blipFill>
        <p:spPr>
          <a:xfrm>
            <a:off x="2114849" y="4309413"/>
            <a:ext cx="7962301" cy="1239700"/>
          </a:xfrm>
          <a:prstGeom prst="rect">
            <a:avLst/>
          </a:prstGeom>
        </p:spPr>
      </p:pic>
      <p:sp>
        <p:nvSpPr>
          <p:cNvPr id="8" name="CasellaDiTesto 7">
            <a:extLst>
              <a:ext uri="{FF2B5EF4-FFF2-40B4-BE49-F238E27FC236}">
                <a16:creationId xmlns:a16="http://schemas.microsoft.com/office/drawing/2014/main" id="{BF9437C0-EE50-891C-0A96-31ACCC2F4832}"/>
              </a:ext>
            </a:extLst>
          </p:cNvPr>
          <p:cNvSpPr txBox="1"/>
          <p:nvPr/>
        </p:nvSpPr>
        <p:spPr>
          <a:xfrm>
            <a:off x="3100829" y="855355"/>
            <a:ext cx="5990339" cy="523220"/>
          </a:xfrm>
          <a:prstGeom prst="rect">
            <a:avLst/>
          </a:prstGeom>
          <a:noFill/>
        </p:spPr>
        <p:txBody>
          <a:bodyPr wrap="square">
            <a:spAutoFit/>
          </a:bodyPr>
          <a:lstStyle/>
          <a:p>
            <a:pPr algn="ctr"/>
            <a:r>
              <a:rPr lang="it-IT" sz="2800" dirty="0">
                <a:ln/>
                <a:solidFill>
                  <a:schemeClr val="bg1"/>
                </a:solidFill>
                <a:latin typeface="Montserrat Black" pitchFamily="2" charset="0"/>
              </a:rPr>
              <a:t>Design Goals</a:t>
            </a:r>
            <a:endParaRPr lang="it-IT" sz="2800" dirty="0">
              <a:solidFill>
                <a:schemeClr val="bg1"/>
              </a:solidFill>
              <a:latin typeface="Montserrat Black" pitchFamily="2" charset="0"/>
            </a:endParaRPr>
          </a:p>
        </p:txBody>
      </p:sp>
    </p:spTree>
    <p:extLst>
      <p:ext uri="{BB962C8B-B14F-4D97-AF65-F5344CB8AC3E}">
        <p14:creationId xmlns:p14="http://schemas.microsoft.com/office/powerpoint/2010/main" val="2813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Test Case</a:t>
            </a:r>
            <a:endParaRPr lang="it-IT" sz="2800" dirty="0">
              <a:latin typeface="Montserrat Black" pitchFamily="2" charset="0"/>
            </a:endParaRPr>
          </a:p>
        </p:txBody>
      </p:sp>
    </p:spTree>
    <p:extLst>
      <p:ext uri="{BB962C8B-B14F-4D97-AF65-F5344CB8AC3E}">
        <p14:creationId xmlns:p14="http://schemas.microsoft.com/office/powerpoint/2010/main" val="19469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C9EF4-B05A-2380-7430-9B337F40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656523"/>
            <a:ext cx="11531600" cy="5544954"/>
          </a:xfrm>
          <a:prstGeom prst="rect">
            <a:avLst/>
          </a:prstGeom>
        </p:spPr>
      </p:pic>
      <p:sp>
        <p:nvSpPr>
          <p:cNvPr id="5" name="CasellaDiTesto 4">
            <a:extLst>
              <a:ext uri="{FF2B5EF4-FFF2-40B4-BE49-F238E27FC236}">
                <a16:creationId xmlns:a16="http://schemas.microsoft.com/office/drawing/2014/main" id="{6AF350D6-5271-7D55-F94B-DEFB48282398}"/>
              </a:ext>
            </a:extLst>
          </p:cNvPr>
          <p:cNvSpPr txBox="1"/>
          <p:nvPr/>
        </p:nvSpPr>
        <p:spPr>
          <a:xfrm>
            <a:off x="0" y="87123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Class Diagram</a:t>
            </a:r>
            <a:endParaRPr lang="it-IT" sz="2800" dirty="0">
              <a:latin typeface="Montserrat Black" pitchFamily="2" charset="0"/>
            </a:endParaRPr>
          </a:p>
        </p:txBody>
      </p:sp>
      <p:pic>
        <p:nvPicPr>
          <p:cNvPr id="6" name="Elemento grafico 5" descr="Scena di foresta contorno">
            <a:extLst>
              <a:ext uri="{FF2B5EF4-FFF2-40B4-BE49-F238E27FC236}">
                <a16:creationId xmlns:a16="http://schemas.microsoft.com/office/drawing/2014/main" id="{05CA7602-C1E7-31DB-89FD-EDC24CB34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0629" y="96520"/>
            <a:ext cx="914400" cy="914400"/>
          </a:xfrm>
          <a:prstGeom prst="rect">
            <a:avLst/>
          </a:prstGeom>
        </p:spPr>
      </p:pic>
      <p:pic>
        <p:nvPicPr>
          <p:cNvPr id="7" name="Elemento grafico 6" descr="Scena di foresta contorno">
            <a:extLst>
              <a:ext uri="{FF2B5EF4-FFF2-40B4-BE49-F238E27FC236}">
                <a16:creationId xmlns:a16="http://schemas.microsoft.com/office/drawing/2014/main" id="{14FDA830-2699-B4B6-B61C-807382F5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580629" y="1328430"/>
            <a:ext cx="914400" cy="914400"/>
          </a:xfrm>
          <a:prstGeom prst="rect">
            <a:avLst/>
          </a:prstGeom>
        </p:spPr>
      </p:pic>
    </p:spTree>
    <p:extLst>
      <p:ext uri="{BB962C8B-B14F-4D97-AF65-F5344CB8AC3E}">
        <p14:creationId xmlns:p14="http://schemas.microsoft.com/office/powerpoint/2010/main" val="17972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D089A4-7C0C-DA7E-073E-39C6C967EF82}"/>
              </a:ext>
            </a:extLst>
          </p:cNvPr>
          <p:cNvSpPr/>
          <p:nvPr/>
        </p:nvSpPr>
        <p:spPr>
          <a:xfrm>
            <a:off x="0" y="1399032"/>
            <a:ext cx="12192000" cy="5458968"/>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F396E321-8176-4C04-B631-2071A417E645}"/>
              </a:ext>
            </a:extLst>
          </p:cNvPr>
          <p:cNvSpPr/>
          <p:nvPr/>
        </p:nvSpPr>
        <p:spPr>
          <a:xfrm>
            <a:off x="5065857" y="517633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BA763C5B-4A57-4603-7481-A3D076A90324}"/>
              </a:ext>
            </a:extLst>
          </p:cNvPr>
          <p:cNvSpPr/>
          <p:nvPr/>
        </p:nvSpPr>
        <p:spPr>
          <a:xfrm>
            <a:off x="2779594" y="5166898"/>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2" name="Rettangolo 21">
            <a:extLst>
              <a:ext uri="{FF2B5EF4-FFF2-40B4-BE49-F238E27FC236}">
                <a16:creationId xmlns:a16="http://schemas.microsoft.com/office/drawing/2014/main" id="{B3860A0B-ADFF-ED36-695F-D2AAA5BD1BEF}"/>
              </a:ext>
            </a:extLst>
          </p:cNvPr>
          <p:cNvSpPr/>
          <p:nvPr/>
        </p:nvSpPr>
        <p:spPr>
          <a:xfrm>
            <a:off x="7341556" y="513176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20">
            <a:extLst>
              <a:ext uri="{FF2B5EF4-FFF2-40B4-BE49-F238E27FC236}">
                <a16:creationId xmlns:a16="http://schemas.microsoft.com/office/drawing/2014/main" id="{7389F1C1-CA5F-EC4C-77C5-5C7BF985E0A5}"/>
              </a:ext>
            </a:extLst>
          </p:cNvPr>
          <p:cNvSpPr/>
          <p:nvPr/>
        </p:nvSpPr>
        <p:spPr>
          <a:xfrm>
            <a:off x="9617255" y="509678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19">
            <a:extLst>
              <a:ext uri="{FF2B5EF4-FFF2-40B4-BE49-F238E27FC236}">
                <a16:creationId xmlns:a16="http://schemas.microsoft.com/office/drawing/2014/main" id="{A9D937F7-573B-616F-F1CA-934E2F85D814}"/>
              </a:ext>
            </a:extLst>
          </p:cNvPr>
          <p:cNvSpPr/>
          <p:nvPr/>
        </p:nvSpPr>
        <p:spPr>
          <a:xfrm>
            <a:off x="547043" y="5182200"/>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5" name="Ovale 14">
            <a:extLst>
              <a:ext uri="{FF2B5EF4-FFF2-40B4-BE49-F238E27FC236}">
                <a16:creationId xmlns:a16="http://schemas.microsoft.com/office/drawing/2014/main" id="{CF8E0F3B-7977-09DF-5CAF-A9712D075D60}"/>
              </a:ext>
            </a:extLst>
          </p:cNvPr>
          <p:cNvSpPr/>
          <p:nvPr/>
        </p:nvSpPr>
        <p:spPr>
          <a:xfrm>
            <a:off x="9564717" y="400132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Ovale 13">
            <a:extLst>
              <a:ext uri="{FF2B5EF4-FFF2-40B4-BE49-F238E27FC236}">
                <a16:creationId xmlns:a16="http://schemas.microsoft.com/office/drawing/2014/main" id="{47D4960B-17F4-2F96-41B8-2B56EE7B3E2B}"/>
              </a:ext>
            </a:extLst>
          </p:cNvPr>
          <p:cNvSpPr/>
          <p:nvPr/>
        </p:nvSpPr>
        <p:spPr>
          <a:xfrm>
            <a:off x="517844" y="4076576"/>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Ovale 15">
            <a:extLst>
              <a:ext uri="{FF2B5EF4-FFF2-40B4-BE49-F238E27FC236}">
                <a16:creationId xmlns:a16="http://schemas.microsoft.com/office/drawing/2014/main" id="{88BD33E9-600C-84A2-5D51-E8CB729C2261}"/>
              </a:ext>
            </a:extLst>
          </p:cNvPr>
          <p:cNvSpPr/>
          <p:nvPr/>
        </p:nvSpPr>
        <p:spPr>
          <a:xfrm>
            <a:off x="7312356" y="405202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Ovale 16">
            <a:extLst>
              <a:ext uri="{FF2B5EF4-FFF2-40B4-BE49-F238E27FC236}">
                <a16:creationId xmlns:a16="http://schemas.microsoft.com/office/drawing/2014/main" id="{A8AB5342-E033-75CE-0A0E-83550C025BBD}"/>
              </a:ext>
            </a:extLst>
          </p:cNvPr>
          <p:cNvSpPr/>
          <p:nvPr/>
        </p:nvSpPr>
        <p:spPr>
          <a:xfrm>
            <a:off x="2750394" y="412597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Ovale 17">
            <a:extLst>
              <a:ext uri="{FF2B5EF4-FFF2-40B4-BE49-F238E27FC236}">
                <a16:creationId xmlns:a16="http://schemas.microsoft.com/office/drawing/2014/main" id="{ABEC2A10-67F1-9434-35E0-162D7A51CA80}"/>
              </a:ext>
            </a:extLst>
          </p:cNvPr>
          <p:cNvSpPr/>
          <p:nvPr/>
        </p:nvSpPr>
        <p:spPr>
          <a:xfrm>
            <a:off x="5036657" y="4135412"/>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18">
            <a:extLst>
              <a:ext uri="{FF2B5EF4-FFF2-40B4-BE49-F238E27FC236}">
                <a16:creationId xmlns:a16="http://schemas.microsoft.com/office/drawing/2014/main" id="{CC0731CD-44B6-3317-8F3E-FE1CE93BE531}"/>
              </a:ext>
            </a:extLst>
          </p:cNvPr>
          <p:cNvSpPr/>
          <p:nvPr/>
        </p:nvSpPr>
        <p:spPr>
          <a:xfrm>
            <a:off x="4857287" y="213258"/>
            <a:ext cx="2455069"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6400" b="1" dirty="0">
                <a:ln/>
                <a:solidFill>
                  <a:schemeClr val="tx1">
                    <a:lumMod val="75000"/>
                    <a:lumOff val="25000"/>
                  </a:schemeClr>
                </a:solidFill>
                <a:latin typeface="Montserrat Black" pitchFamily="2" charset="0"/>
              </a:rPr>
              <a:t>C09</a:t>
            </a:r>
          </a:p>
        </p:txBody>
      </p:sp>
      <p:sp>
        <p:nvSpPr>
          <p:cNvPr id="27" name="CasellaDiTesto 26">
            <a:extLst>
              <a:ext uri="{FF2B5EF4-FFF2-40B4-BE49-F238E27FC236}">
                <a16:creationId xmlns:a16="http://schemas.microsoft.com/office/drawing/2014/main" id="{4C7FBF8E-1A04-5E47-E856-B19ECEBFBA6D}"/>
              </a:ext>
            </a:extLst>
          </p:cNvPr>
          <p:cNvSpPr txBox="1"/>
          <p:nvPr/>
        </p:nvSpPr>
        <p:spPr>
          <a:xfrm>
            <a:off x="353942" y="5988289"/>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Alessandro Borrelli</a:t>
            </a:r>
          </a:p>
        </p:txBody>
      </p:sp>
      <p:sp>
        <p:nvSpPr>
          <p:cNvPr id="28" name="CasellaDiTesto 27">
            <a:extLst>
              <a:ext uri="{FF2B5EF4-FFF2-40B4-BE49-F238E27FC236}">
                <a16:creationId xmlns:a16="http://schemas.microsoft.com/office/drawing/2014/main" id="{F86D58D3-0A10-E6B7-A64A-F04FEB1787BD}"/>
              </a:ext>
            </a:extLst>
          </p:cNvPr>
          <p:cNvSpPr txBox="1"/>
          <p:nvPr/>
        </p:nvSpPr>
        <p:spPr>
          <a:xfrm>
            <a:off x="9424154" y="5928757"/>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Vincenzo Cerciello</a:t>
            </a:r>
          </a:p>
        </p:txBody>
      </p:sp>
      <p:sp>
        <p:nvSpPr>
          <p:cNvPr id="29" name="CasellaDiTesto 28">
            <a:extLst>
              <a:ext uri="{FF2B5EF4-FFF2-40B4-BE49-F238E27FC236}">
                <a16:creationId xmlns:a16="http://schemas.microsoft.com/office/drawing/2014/main" id="{85F5D740-BDCC-2B66-9495-07F090300394}"/>
              </a:ext>
            </a:extLst>
          </p:cNvPr>
          <p:cNvSpPr txBox="1"/>
          <p:nvPr/>
        </p:nvSpPr>
        <p:spPr>
          <a:xfrm>
            <a:off x="7133855" y="5961096"/>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Michela Faella</a:t>
            </a:r>
          </a:p>
        </p:txBody>
      </p:sp>
      <p:sp>
        <p:nvSpPr>
          <p:cNvPr id="30" name="CasellaDiTesto 29">
            <a:extLst>
              <a:ext uri="{FF2B5EF4-FFF2-40B4-BE49-F238E27FC236}">
                <a16:creationId xmlns:a16="http://schemas.microsoft.com/office/drawing/2014/main" id="{38193A5A-734E-067D-E5E3-29CBCCBD61D9}"/>
              </a:ext>
            </a:extLst>
          </p:cNvPr>
          <p:cNvSpPr txBox="1"/>
          <p:nvPr/>
        </p:nvSpPr>
        <p:spPr>
          <a:xfrm>
            <a:off x="2669882" y="6053226"/>
            <a:ext cx="2056408"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Gerardo Napolitano</a:t>
            </a:r>
          </a:p>
        </p:txBody>
      </p:sp>
      <p:sp>
        <p:nvSpPr>
          <p:cNvPr id="31" name="CasellaDiTesto 30">
            <a:extLst>
              <a:ext uri="{FF2B5EF4-FFF2-40B4-BE49-F238E27FC236}">
                <a16:creationId xmlns:a16="http://schemas.microsoft.com/office/drawing/2014/main" id="{871B1592-5F16-DBB5-F556-9CDBF381E5F1}"/>
              </a:ext>
            </a:extLst>
          </p:cNvPr>
          <p:cNvSpPr txBox="1"/>
          <p:nvPr/>
        </p:nvSpPr>
        <p:spPr>
          <a:xfrm>
            <a:off x="4872756" y="6025082"/>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Mirko Vitale</a:t>
            </a:r>
          </a:p>
        </p:txBody>
      </p:sp>
      <p:pic>
        <p:nvPicPr>
          <p:cNvPr id="3" name="Immagine 2" descr="Immagine che contiene testo, uomo, persona, interni&#10;&#10;Descrizione generata automaticamente">
            <a:extLst>
              <a:ext uri="{FF2B5EF4-FFF2-40B4-BE49-F238E27FC236}">
                <a16:creationId xmlns:a16="http://schemas.microsoft.com/office/drawing/2014/main" id="{53B7C44A-D2B3-4549-F356-BCEFD1AB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1" y="4103899"/>
            <a:ext cx="1681041" cy="1785177"/>
          </a:xfrm>
          <a:prstGeom prst="rect">
            <a:avLst/>
          </a:prstGeom>
        </p:spPr>
      </p:pic>
      <p:pic>
        <p:nvPicPr>
          <p:cNvPr id="8" name="Immagine 7" descr="Immagine che contiene persona, interni&#10;&#10;Descrizione generata automaticamente">
            <a:extLst>
              <a:ext uri="{FF2B5EF4-FFF2-40B4-BE49-F238E27FC236}">
                <a16:creationId xmlns:a16="http://schemas.microsoft.com/office/drawing/2014/main" id="{E78315E9-C699-49D6-453A-AA599B00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1107">
            <a:off x="7362230" y="4174153"/>
            <a:ext cx="1720424" cy="1604795"/>
          </a:xfrm>
          <a:prstGeom prst="rect">
            <a:avLst/>
          </a:prstGeom>
        </p:spPr>
      </p:pic>
      <p:pic>
        <p:nvPicPr>
          <p:cNvPr id="26" name="Immagine 25" descr="Immagine che contiene testo, persona, uomo&#10;&#10;Descrizione generata automaticamente">
            <a:extLst>
              <a:ext uri="{FF2B5EF4-FFF2-40B4-BE49-F238E27FC236}">
                <a16:creationId xmlns:a16="http://schemas.microsoft.com/office/drawing/2014/main" id="{42F0FF92-0815-DC59-8F8B-681F39227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57" y="4236431"/>
            <a:ext cx="1790974" cy="1652645"/>
          </a:xfrm>
          <a:prstGeom prst="rect">
            <a:avLst/>
          </a:prstGeom>
        </p:spPr>
      </p:pic>
      <p:pic>
        <p:nvPicPr>
          <p:cNvPr id="5" name="Immagine 4" descr="Immagine che contiene testo, uomo, interni, persona&#10;&#10;Descrizione generata automaticamente">
            <a:extLst>
              <a:ext uri="{FF2B5EF4-FFF2-40B4-BE49-F238E27FC236}">
                <a16:creationId xmlns:a16="http://schemas.microsoft.com/office/drawing/2014/main" id="{973B420D-8DA0-0C7D-FE48-DDE39106E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1393" y="3918510"/>
            <a:ext cx="1773498" cy="2017592"/>
          </a:xfrm>
          <a:prstGeom prst="rect">
            <a:avLst/>
          </a:prstGeom>
        </p:spPr>
      </p:pic>
      <p:sp>
        <p:nvSpPr>
          <p:cNvPr id="7" name="Rettangolo 6">
            <a:extLst>
              <a:ext uri="{FF2B5EF4-FFF2-40B4-BE49-F238E27FC236}">
                <a16:creationId xmlns:a16="http://schemas.microsoft.com/office/drawing/2014/main" id="{93026D23-C829-0E06-660E-1D9D315BB789}"/>
              </a:ext>
            </a:extLst>
          </p:cNvPr>
          <p:cNvSpPr/>
          <p:nvPr/>
        </p:nvSpPr>
        <p:spPr>
          <a:xfrm>
            <a:off x="2621889" y="2639964"/>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Ovale 24">
            <a:extLst>
              <a:ext uri="{FF2B5EF4-FFF2-40B4-BE49-F238E27FC236}">
                <a16:creationId xmlns:a16="http://schemas.microsoft.com/office/drawing/2014/main" id="{3927DAF7-E9B3-E792-52AD-F7C36C50F792}"/>
              </a:ext>
            </a:extLst>
          </p:cNvPr>
          <p:cNvSpPr/>
          <p:nvPr/>
        </p:nvSpPr>
        <p:spPr>
          <a:xfrm>
            <a:off x="2592689" y="1599040"/>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21E68963-4BF4-A8A8-F7ED-FCA720C196D1}"/>
              </a:ext>
            </a:extLst>
          </p:cNvPr>
          <p:cNvSpPr/>
          <p:nvPr/>
        </p:nvSpPr>
        <p:spPr>
          <a:xfrm>
            <a:off x="5095056" y="2656663"/>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Ovale 33">
            <a:extLst>
              <a:ext uri="{FF2B5EF4-FFF2-40B4-BE49-F238E27FC236}">
                <a16:creationId xmlns:a16="http://schemas.microsoft.com/office/drawing/2014/main" id="{1EB0C69C-F6E0-9D2B-3C78-AE538F36D140}"/>
              </a:ext>
            </a:extLst>
          </p:cNvPr>
          <p:cNvSpPr/>
          <p:nvPr/>
        </p:nvSpPr>
        <p:spPr>
          <a:xfrm>
            <a:off x="5065856" y="1615739"/>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8898E5D4-817F-95ED-9FC2-45E91DCB1D5B}"/>
              </a:ext>
            </a:extLst>
          </p:cNvPr>
          <p:cNvSpPr/>
          <p:nvPr/>
        </p:nvSpPr>
        <p:spPr>
          <a:xfrm>
            <a:off x="7370756" y="2689419"/>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Ovale 35">
            <a:extLst>
              <a:ext uri="{FF2B5EF4-FFF2-40B4-BE49-F238E27FC236}">
                <a16:creationId xmlns:a16="http://schemas.microsoft.com/office/drawing/2014/main" id="{E4C3F5E4-7FC1-20DF-68E4-D2C26D9331AF}"/>
              </a:ext>
            </a:extLst>
          </p:cNvPr>
          <p:cNvSpPr/>
          <p:nvPr/>
        </p:nvSpPr>
        <p:spPr>
          <a:xfrm>
            <a:off x="7341556" y="164849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Immagine 41" descr="Immagine che contiene cravatta, uomo, persona, abbigliamento&#10;&#10;Descrizione generata automaticamente">
            <a:extLst>
              <a:ext uri="{FF2B5EF4-FFF2-40B4-BE49-F238E27FC236}">
                <a16:creationId xmlns:a16="http://schemas.microsoft.com/office/drawing/2014/main" id="{410878F8-83CC-D221-1BC2-39B39F8472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5580" y="1648495"/>
            <a:ext cx="2094392" cy="1755837"/>
          </a:xfrm>
          <a:prstGeom prst="rect">
            <a:avLst/>
          </a:prstGeom>
        </p:spPr>
      </p:pic>
      <p:sp>
        <p:nvSpPr>
          <p:cNvPr id="44" name="CasellaDiTesto 43">
            <a:extLst>
              <a:ext uri="{FF2B5EF4-FFF2-40B4-BE49-F238E27FC236}">
                <a16:creationId xmlns:a16="http://schemas.microsoft.com/office/drawing/2014/main" id="{EDF818E4-0F24-C06C-7801-A9336C183953}"/>
              </a:ext>
            </a:extLst>
          </p:cNvPr>
          <p:cNvSpPr txBox="1"/>
          <p:nvPr/>
        </p:nvSpPr>
        <p:spPr>
          <a:xfrm>
            <a:off x="3049524" y="3248906"/>
            <a:ext cx="6099048" cy="369332"/>
          </a:xfrm>
          <a:prstGeom prst="rect">
            <a:avLst/>
          </a:prstGeom>
          <a:noFill/>
        </p:spPr>
        <p:txBody>
          <a:bodyPr wrap="square">
            <a:spAutoFit/>
          </a:bodyPr>
          <a:lstStyle/>
          <a:p>
            <a:r>
              <a:rPr lang="it-IT" b="0" dirty="0">
                <a:effectLst/>
              </a:rPr>
              <a:t> </a:t>
            </a:r>
            <a:endParaRPr lang="it-IT" dirty="0"/>
          </a:p>
        </p:txBody>
      </p:sp>
      <p:pic>
        <p:nvPicPr>
          <p:cNvPr id="45" name="Google Shape;220;p29">
            <a:extLst>
              <a:ext uri="{FF2B5EF4-FFF2-40B4-BE49-F238E27FC236}">
                <a16:creationId xmlns:a16="http://schemas.microsoft.com/office/drawing/2014/main" id="{F8C260A6-0185-9889-CEB9-1B211755C926}"/>
              </a:ext>
            </a:extLst>
          </p:cNvPr>
          <p:cNvPicPr preferRelativeResize="0"/>
          <p:nvPr/>
        </p:nvPicPr>
        <p:blipFill>
          <a:blip r:embed="rId8">
            <a:alphaModFix/>
          </a:blip>
          <a:stretch>
            <a:fillRect/>
          </a:stretch>
        </p:blipFill>
        <p:spPr>
          <a:xfrm>
            <a:off x="5202965" y="1742949"/>
            <a:ext cx="1539050" cy="1546844"/>
          </a:xfrm>
          <a:prstGeom prst="ellipse">
            <a:avLst/>
          </a:prstGeom>
          <a:noFill/>
          <a:ln>
            <a:noFill/>
          </a:ln>
        </p:spPr>
      </p:pic>
      <p:sp>
        <p:nvSpPr>
          <p:cNvPr id="46" name="CasellaDiTesto 45">
            <a:extLst>
              <a:ext uri="{FF2B5EF4-FFF2-40B4-BE49-F238E27FC236}">
                <a16:creationId xmlns:a16="http://schemas.microsoft.com/office/drawing/2014/main" id="{124C8FC8-99FA-540D-E1B7-A796E445FD85}"/>
              </a:ext>
            </a:extLst>
          </p:cNvPr>
          <p:cNvSpPr txBox="1"/>
          <p:nvPr/>
        </p:nvSpPr>
        <p:spPr>
          <a:xfrm>
            <a:off x="2455580" y="3517734"/>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Raffaele Squillante</a:t>
            </a:r>
          </a:p>
        </p:txBody>
      </p:sp>
      <p:sp>
        <p:nvSpPr>
          <p:cNvPr id="47" name="CasellaDiTesto 46">
            <a:extLst>
              <a:ext uri="{FF2B5EF4-FFF2-40B4-BE49-F238E27FC236}">
                <a16:creationId xmlns:a16="http://schemas.microsoft.com/office/drawing/2014/main" id="{2CE912DE-77EE-5905-3700-3C869BC4FED2}"/>
              </a:ext>
            </a:extLst>
          </p:cNvPr>
          <p:cNvSpPr txBox="1"/>
          <p:nvPr/>
        </p:nvSpPr>
        <p:spPr>
          <a:xfrm>
            <a:off x="4883902" y="3518663"/>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Antonio Giametta</a:t>
            </a:r>
          </a:p>
        </p:txBody>
      </p:sp>
      <p:sp>
        <p:nvSpPr>
          <p:cNvPr id="48" name="Google Shape;149;p2">
            <a:extLst>
              <a:ext uri="{FF2B5EF4-FFF2-40B4-BE49-F238E27FC236}">
                <a16:creationId xmlns:a16="http://schemas.microsoft.com/office/drawing/2014/main" id="{2C0069D9-5711-B89D-3D78-5D2EA9491EAC}"/>
              </a:ext>
            </a:extLst>
          </p:cNvPr>
          <p:cNvSpPr/>
          <p:nvPr/>
        </p:nvSpPr>
        <p:spPr>
          <a:xfrm>
            <a:off x="7502450" y="1798184"/>
            <a:ext cx="1509399" cy="15197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9">
              <a:alphaModFix/>
            </a:blip>
            <a:stretch>
              <a:fillRect l="-9213" t="-4576" r="425" b="-2965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CasellaDiTesto 48">
            <a:extLst>
              <a:ext uri="{FF2B5EF4-FFF2-40B4-BE49-F238E27FC236}">
                <a16:creationId xmlns:a16="http://schemas.microsoft.com/office/drawing/2014/main" id="{54CC0B38-F644-A33E-705B-6CCE3F50EDFB}"/>
              </a:ext>
            </a:extLst>
          </p:cNvPr>
          <p:cNvSpPr txBox="1"/>
          <p:nvPr/>
        </p:nvSpPr>
        <p:spPr>
          <a:xfrm>
            <a:off x="7177655" y="3548758"/>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Angelo Afeltra</a:t>
            </a:r>
          </a:p>
        </p:txBody>
      </p:sp>
      <p:pic>
        <p:nvPicPr>
          <p:cNvPr id="6" name="Immagine 5" descr="Immagine che contiene testo, uomo, maschio&#10;&#10;Descrizione generata automaticamente">
            <a:extLst>
              <a:ext uri="{FF2B5EF4-FFF2-40B4-BE49-F238E27FC236}">
                <a16:creationId xmlns:a16="http://schemas.microsoft.com/office/drawing/2014/main" id="{770A7F1F-C00A-9E5B-E493-7B3B00A3AC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2465" y="4103899"/>
            <a:ext cx="1896497" cy="1863869"/>
          </a:xfrm>
          <a:prstGeom prst="rect">
            <a:avLst/>
          </a:prstGeom>
        </p:spPr>
      </p:pic>
    </p:spTree>
    <p:extLst>
      <p:ext uri="{BB962C8B-B14F-4D97-AF65-F5344CB8AC3E}">
        <p14:creationId xmlns:p14="http://schemas.microsoft.com/office/powerpoint/2010/main" val="37246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strips(downLeft)">
                                      <p:cBhvr>
                                        <p:cTn id="14" dur="500"/>
                                        <p:tgtEl>
                                          <p:spTgt spid="48"/>
                                        </p:tgtEl>
                                      </p:cBhvr>
                                    </p:animEffect>
                                  </p:childTnLst>
                                </p:cTn>
                              </p:par>
                              <p:par>
                                <p:cTn id="15" presetID="18" presetClass="entr" presetSubtype="12"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trips(downLeft)">
                                      <p:cBhvr>
                                        <p:cTn id="17" dur="500"/>
                                        <p:tgtEl>
                                          <p:spTgt spid="45"/>
                                        </p:tgtEl>
                                      </p:cBhvr>
                                    </p:animEffect>
                                  </p:childTnLst>
                                </p:cTn>
                              </p:par>
                              <p:par>
                                <p:cTn id="18" presetID="18" presetClass="entr" presetSubtype="12"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down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21" presetClass="entr" presetSubtype="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heel(1)">
                                      <p:cBhvr>
                                        <p:cTn id="28" dur="2000"/>
                                        <p:tgtEl>
                                          <p:spTgt spid="26"/>
                                        </p:tgtEl>
                                      </p:cBhvr>
                                    </p:animEffect>
                                  </p:childTnLst>
                                </p:cTn>
                              </p:par>
                              <p:par>
                                <p:cTn id="29" presetID="21" presetClass="entr" presetSubtype="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2000"/>
                                        <p:tgtEl>
                                          <p:spTgt spid="8"/>
                                        </p:tgtEl>
                                      </p:cBhvr>
                                    </p:animEffect>
                                  </p:childTnLst>
                                </p:cTn>
                              </p:par>
                              <p:par>
                                <p:cTn id="32" presetID="21"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6771BD5-B62A-86FD-6EF9-454F8C36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34" y="885091"/>
            <a:ext cx="8367422" cy="5087818"/>
          </a:xfrm>
          <a:prstGeom prst="rect">
            <a:avLst/>
          </a:prstGeom>
        </p:spPr>
      </p:pic>
      <p:pic>
        <p:nvPicPr>
          <p:cNvPr id="4" name="Immagine 3" descr="Immagine che contiene interni, fiore, verde, pianta&#10;&#10;Descrizione generata automaticamente">
            <a:extLst>
              <a:ext uri="{FF2B5EF4-FFF2-40B4-BE49-F238E27FC236}">
                <a16:creationId xmlns:a16="http://schemas.microsoft.com/office/drawing/2014/main" id="{73BC436C-8414-B228-FDA3-033BACC4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C7AA58A4-9834-16AD-68BF-9B03789EE4D0}"/>
              </a:ext>
            </a:extLst>
          </p:cNvPr>
          <p:cNvSpPr txBox="1"/>
          <p:nvPr/>
        </p:nvSpPr>
        <p:spPr>
          <a:xfrm>
            <a:off x="-424691" y="5313832"/>
            <a:ext cx="5990339" cy="954107"/>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Decomposizione in sottosistemi</a:t>
            </a:r>
            <a:endParaRPr lang="it-IT" sz="2800" dirty="0">
              <a:latin typeface="Montserrat Black" pitchFamily="2" charset="0"/>
            </a:endParaRPr>
          </a:p>
        </p:txBody>
      </p:sp>
    </p:spTree>
    <p:extLst>
      <p:ext uri="{BB962C8B-B14F-4D97-AF65-F5344CB8AC3E}">
        <p14:creationId xmlns:p14="http://schemas.microsoft.com/office/powerpoint/2010/main" val="30620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dirty="0">
                <a:latin typeface="Montserrat Black" pitchFamily="2" charset="0"/>
              </a:rPr>
              <a:t>EXTRA!</a:t>
            </a:r>
          </a:p>
          <a:p>
            <a:pPr algn="ctr"/>
            <a:endParaRPr lang="it-IT" sz="2800" dirty="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ggetto 7">
            <a:extLst>
              <a:ext uri="{FF2B5EF4-FFF2-40B4-BE49-F238E27FC236}">
                <a16:creationId xmlns:a16="http://schemas.microsoft.com/office/drawing/2014/main" id="{2C58E714-EB95-D84E-4210-9DF3C50A2843}"/>
              </a:ext>
            </a:extLst>
          </p:cNvPr>
          <p:cNvGraphicFramePr>
            <a:graphicFrameLocks noChangeAspect="1"/>
          </p:cNvGraphicFramePr>
          <p:nvPr>
            <p:extLst>
              <p:ext uri="{D42A27DB-BD31-4B8C-83A1-F6EECF244321}">
                <p14:modId xmlns:p14="http://schemas.microsoft.com/office/powerpoint/2010/main" val="1607558444"/>
              </p:ext>
            </p:extLst>
          </p:nvPr>
        </p:nvGraphicFramePr>
        <p:xfrm>
          <a:off x="363538" y="152400"/>
          <a:ext cx="5538787" cy="6080125"/>
        </p:xfrm>
        <a:graphic>
          <a:graphicData uri="http://schemas.openxmlformats.org/presentationml/2006/ole">
            <mc:AlternateContent xmlns:mc="http://schemas.openxmlformats.org/markup-compatibility/2006">
              <mc:Choice xmlns:v="urn:schemas-microsoft-com:vml" Requires="v">
                <p:oleObj name="Worksheet" r:id="rId2" imgW="10744413" imgH="11742451" progId="Excel.Sheet.12">
                  <p:embed/>
                </p:oleObj>
              </mc:Choice>
              <mc:Fallback>
                <p:oleObj name="Worksheet" r:id="rId2" imgW="10744413" imgH="11742451" progId="Excel.Sheet.12">
                  <p:embed/>
                  <p:pic>
                    <p:nvPicPr>
                      <p:cNvPr id="0" name=""/>
                      <p:cNvPicPr/>
                      <p:nvPr/>
                    </p:nvPicPr>
                    <p:blipFill>
                      <a:blip r:embed="rId3"/>
                      <a:stretch>
                        <a:fillRect/>
                      </a:stretch>
                    </p:blipFill>
                    <p:spPr>
                      <a:xfrm>
                        <a:off x="363538" y="152400"/>
                        <a:ext cx="5538787" cy="6080125"/>
                      </a:xfrm>
                      <a:prstGeom prst="rect">
                        <a:avLst/>
                      </a:prstGeom>
                    </p:spPr>
                  </p:pic>
                </p:oleObj>
              </mc:Fallback>
            </mc:AlternateContent>
          </a:graphicData>
        </a:graphic>
      </p:graphicFrame>
      <p:sp>
        <p:nvSpPr>
          <p:cNvPr id="9" name="Rettangolo 8">
            <a:extLst>
              <a:ext uri="{FF2B5EF4-FFF2-40B4-BE49-F238E27FC236}">
                <a16:creationId xmlns:a16="http://schemas.microsoft.com/office/drawing/2014/main" id="{5386BDEB-C28A-A416-E53D-AC69DF296911}"/>
              </a:ext>
            </a:extLst>
          </p:cNvPr>
          <p:cNvSpPr/>
          <p:nvPr/>
        </p:nvSpPr>
        <p:spPr>
          <a:xfrm>
            <a:off x="6459178"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6F94D09-C23C-6943-6B73-A157F76B36F7}"/>
              </a:ext>
            </a:extLst>
          </p:cNvPr>
          <p:cNvSpPr txBox="1"/>
          <p:nvPr/>
        </p:nvSpPr>
        <p:spPr>
          <a:xfrm>
            <a:off x="6930681" y="543464"/>
            <a:ext cx="4789816" cy="1200329"/>
          </a:xfrm>
          <a:prstGeom prst="rect">
            <a:avLst/>
          </a:prstGeom>
          <a:noFill/>
        </p:spPr>
        <p:txBody>
          <a:bodyPr wrap="square">
            <a:spAutoFit/>
          </a:bodyPr>
          <a:lstStyle/>
          <a:p>
            <a:pPr algn="ctr"/>
            <a:r>
              <a:rPr lang="it-IT" sz="2400" dirty="0">
                <a:solidFill>
                  <a:schemeClr val="bg1"/>
                </a:solidFill>
                <a:latin typeface="Montserrat Black" pitchFamily="2" charset="0"/>
              </a:rPr>
              <a:t>Ore lavorative di ciascun membro del team nello svolgimento del: </a:t>
            </a:r>
            <a:endParaRPr lang="it-IT" sz="2400" dirty="0">
              <a:ln/>
              <a:solidFill>
                <a:schemeClr val="bg1"/>
              </a:solidFill>
              <a:latin typeface="Montserrat Black" pitchFamily="2" charset="0"/>
            </a:endParaRPr>
          </a:p>
        </p:txBody>
      </p:sp>
      <p:sp>
        <p:nvSpPr>
          <p:cNvPr id="11" name="CasellaDiTesto 10">
            <a:extLst>
              <a:ext uri="{FF2B5EF4-FFF2-40B4-BE49-F238E27FC236}">
                <a16:creationId xmlns:a16="http://schemas.microsoft.com/office/drawing/2014/main" id="{6D83A886-340C-F5BC-ADE4-538E7241A6E0}"/>
              </a:ext>
            </a:extLst>
          </p:cNvPr>
          <p:cNvSpPr txBox="1"/>
          <p:nvPr/>
        </p:nvSpPr>
        <p:spPr>
          <a:xfrm>
            <a:off x="6797615" y="2287257"/>
            <a:ext cx="2268747" cy="400110"/>
          </a:xfrm>
          <a:prstGeom prst="rect">
            <a:avLst/>
          </a:prstGeom>
          <a:noFill/>
        </p:spPr>
        <p:txBody>
          <a:bodyPr wrap="square">
            <a:spAutoFit/>
          </a:bodyPr>
          <a:lstStyle/>
          <a:p>
            <a:r>
              <a:rPr lang="it-IT" sz="2000" dirty="0">
                <a:solidFill>
                  <a:schemeClr val="bg1"/>
                </a:solidFill>
                <a:latin typeface="Montserrat" pitchFamily="2" charset="0"/>
              </a:rPr>
              <a:t>RAD : 3h 53min</a:t>
            </a:r>
            <a:endParaRPr lang="it-IT" sz="2000" dirty="0">
              <a:ln/>
              <a:solidFill>
                <a:schemeClr val="bg1"/>
              </a:solidFill>
              <a:latin typeface="Montserrat" pitchFamily="2" charset="0"/>
            </a:endParaRPr>
          </a:p>
        </p:txBody>
      </p:sp>
      <p:sp>
        <p:nvSpPr>
          <p:cNvPr id="12" name="CasellaDiTesto 11">
            <a:extLst>
              <a:ext uri="{FF2B5EF4-FFF2-40B4-BE49-F238E27FC236}">
                <a16:creationId xmlns:a16="http://schemas.microsoft.com/office/drawing/2014/main" id="{CABF63F0-A798-808A-7120-E437EE1D8610}"/>
              </a:ext>
            </a:extLst>
          </p:cNvPr>
          <p:cNvSpPr txBox="1"/>
          <p:nvPr/>
        </p:nvSpPr>
        <p:spPr>
          <a:xfrm>
            <a:off x="6797615" y="2760332"/>
            <a:ext cx="2268747" cy="400110"/>
          </a:xfrm>
          <a:prstGeom prst="rect">
            <a:avLst/>
          </a:prstGeom>
          <a:noFill/>
        </p:spPr>
        <p:txBody>
          <a:bodyPr wrap="square">
            <a:spAutoFit/>
          </a:bodyPr>
          <a:lstStyle/>
          <a:p>
            <a:r>
              <a:rPr lang="it-IT" sz="2000" dirty="0">
                <a:solidFill>
                  <a:schemeClr val="bg1"/>
                </a:solidFill>
                <a:latin typeface="Montserrat" pitchFamily="2" charset="0"/>
              </a:rPr>
              <a:t>SDD : 1h</a:t>
            </a:r>
            <a:endParaRPr lang="it-IT" sz="2000" dirty="0">
              <a:ln/>
              <a:solidFill>
                <a:schemeClr val="bg1"/>
              </a:solidFill>
              <a:latin typeface="Montserrat" pitchFamily="2" charset="0"/>
            </a:endParaRPr>
          </a:p>
        </p:txBody>
      </p:sp>
      <p:sp>
        <p:nvSpPr>
          <p:cNvPr id="13" name="CasellaDiTesto 12">
            <a:extLst>
              <a:ext uri="{FF2B5EF4-FFF2-40B4-BE49-F238E27FC236}">
                <a16:creationId xmlns:a16="http://schemas.microsoft.com/office/drawing/2014/main" id="{0C3342B2-EFC6-6BBF-78C5-9740798F6C22}"/>
              </a:ext>
            </a:extLst>
          </p:cNvPr>
          <p:cNvSpPr txBox="1"/>
          <p:nvPr/>
        </p:nvSpPr>
        <p:spPr>
          <a:xfrm>
            <a:off x="6832116" y="3228945"/>
            <a:ext cx="2268747" cy="400110"/>
          </a:xfrm>
          <a:prstGeom prst="rect">
            <a:avLst/>
          </a:prstGeom>
          <a:noFill/>
        </p:spPr>
        <p:txBody>
          <a:bodyPr wrap="square">
            <a:spAutoFit/>
          </a:bodyPr>
          <a:lstStyle/>
          <a:p>
            <a:r>
              <a:rPr lang="it-IT" sz="2000" dirty="0">
                <a:solidFill>
                  <a:schemeClr val="bg1"/>
                </a:solidFill>
                <a:latin typeface="Montserrat" pitchFamily="2" charset="0"/>
              </a:rPr>
              <a:t>TCS : 10 min</a:t>
            </a:r>
            <a:endParaRPr lang="it-IT" sz="2000" dirty="0">
              <a:ln/>
              <a:solidFill>
                <a:schemeClr val="bg1"/>
              </a:solidFill>
              <a:latin typeface="Montserrat" pitchFamily="2" charset="0"/>
            </a:endParaRPr>
          </a:p>
        </p:txBody>
      </p:sp>
      <p:sp>
        <p:nvSpPr>
          <p:cNvPr id="14" name="CasellaDiTesto 13">
            <a:extLst>
              <a:ext uri="{FF2B5EF4-FFF2-40B4-BE49-F238E27FC236}">
                <a16:creationId xmlns:a16="http://schemas.microsoft.com/office/drawing/2014/main" id="{D5690998-031F-40A6-B43B-6C8F62E0B300}"/>
              </a:ext>
            </a:extLst>
          </p:cNvPr>
          <p:cNvSpPr txBox="1"/>
          <p:nvPr/>
        </p:nvSpPr>
        <p:spPr>
          <a:xfrm>
            <a:off x="6832116" y="3697558"/>
            <a:ext cx="2777710" cy="400110"/>
          </a:xfrm>
          <a:prstGeom prst="rect">
            <a:avLst/>
          </a:prstGeom>
          <a:noFill/>
        </p:spPr>
        <p:txBody>
          <a:bodyPr wrap="square">
            <a:spAutoFit/>
          </a:bodyPr>
          <a:lstStyle/>
          <a:p>
            <a:r>
              <a:rPr lang="it-IT" sz="2000" dirty="0">
                <a:solidFill>
                  <a:schemeClr val="bg1"/>
                </a:solidFill>
                <a:latin typeface="Montserrat" pitchFamily="2" charset="0"/>
              </a:rPr>
              <a:t>Meeting : 7h 10min</a:t>
            </a:r>
            <a:endParaRPr lang="it-IT" sz="2000" dirty="0">
              <a:ln/>
              <a:solidFill>
                <a:schemeClr val="bg1"/>
              </a:solidFill>
              <a:latin typeface="Montserrat" pitchFamily="2" charset="0"/>
            </a:endParaRPr>
          </a:p>
        </p:txBody>
      </p:sp>
      <p:pic>
        <p:nvPicPr>
          <p:cNvPr id="16" name="Elemento grafico 15" descr="Segna Pollice su contorno">
            <a:extLst>
              <a:ext uri="{FF2B5EF4-FFF2-40B4-BE49-F238E27FC236}">
                <a16:creationId xmlns:a16="http://schemas.microsoft.com/office/drawing/2014/main" id="{E35B9054-9FCE-CF6E-7223-56DED035F6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33781" y="4111511"/>
            <a:ext cx="2494628" cy="2576899"/>
          </a:xfrm>
          <a:prstGeom prst="rect">
            <a:avLst/>
          </a:prstGeom>
        </p:spPr>
      </p:pic>
    </p:spTree>
    <p:extLst>
      <p:ext uri="{BB962C8B-B14F-4D97-AF65-F5344CB8AC3E}">
        <p14:creationId xmlns:p14="http://schemas.microsoft.com/office/powerpoint/2010/main" val="4122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80">
                                          <p:stCondLst>
                                            <p:cond delay="0"/>
                                          </p:stCondLst>
                                        </p:cTn>
                                        <p:tgtEl>
                                          <p:spTgt spid="14"/>
                                        </p:tgtEl>
                                      </p:cBhvr>
                                    </p:animEffect>
                                    <p:anim calcmode="lin" valueType="num">
                                      <p:cBhvr>
                                        <p:cTn id="6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4" dur="26">
                                          <p:stCondLst>
                                            <p:cond delay="650"/>
                                          </p:stCondLst>
                                        </p:cTn>
                                        <p:tgtEl>
                                          <p:spTgt spid="14"/>
                                        </p:tgtEl>
                                      </p:cBhvr>
                                      <p:to x="100000" y="60000"/>
                                    </p:animScale>
                                    <p:animScale>
                                      <p:cBhvr>
                                        <p:cTn id="75" dur="166" decel="50000">
                                          <p:stCondLst>
                                            <p:cond delay="676"/>
                                          </p:stCondLst>
                                        </p:cTn>
                                        <p:tgtEl>
                                          <p:spTgt spid="14"/>
                                        </p:tgtEl>
                                      </p:cBhvr>
                                      <p:to x="100000" y="100000"/>
                                    </p:animScale>
                                    <p:animScale>
                                      <p:cBhvr>
                                        <p:cTn id="76" dur="26">
                                          <p:stCondLst>
                                            <p:cond delay="1312"/>
                                          </p:stCondLst>
                                        </p:cTn>
                                        <p:tgtEl>
                                          <p:spTgt spid="14"/>
                                        </p:tgtEl>
                                      </p:cBhvr>
                                      <p:to x="100000" y="80000"/>
                                    </p:animScale>
                                    <p:animScale>
                                      <p:cBhvr>
                                        <p:cTn id="77" dur="166" decel="50000">
                                          <p:stCondLst>
                                            <p:cond delay="1338"/>
                                          </p:stCondLst>
                                        </p:cTn>
                                        <p:tgtEl>
                                          <p:spTgt spid="14"/>
                                        </p:tgtEl>
                                      </p:cBhvr>
                                      <p:to x="100000" y="100000"/>
                                    </p:animScale>
                                    <p:animScale>
                                      <p:cBhvr>
                                        <p:cTn id="78" dur="26">
                                          <p:stCondLst>
                                            <p:cond delay="1642"/>
                                          </p:stCondLst>
                                        </p:cTn>
                                        <p:tgtEl>
                                          <p:spTgt spid="14"/>
                                        </p:tgtEl>
                                      </p:cBhvr>
                                      <p:to x="100000" y="90000"/>
                                    </p:animScale>
                                    <p:animScale>
                                      <p:cBhvr>
                                        <p:cTn id="79" dur="166" decel="50000">
                                          <p:stCondLst>
                                            <p:cond delay="1668"/>
                                          </p:stCondLst>
                                        </p:cTn>
                                        <p:tgtEl>
                                          <p:spTgt spid="14"/>
                                        </p:tgtEl>
                                      </p:cBhvr>
                                      <p:to x="100000" y="100000"/>
                                    </p:animScale>
                                    <p:animScale>
                                      <p:cBhvr>
                                        <p:cTn id="80" dur="26">
                                          <p:stCondLst>
                                            <p:cond delay="1808"/>
                                          </p:stCondLst>
                                        </p:cTn>
                                        <p:tgtEl>
                                          <p:spTgt spid="14"/>
                                        </p:tgtEl>
                                      </p:cBhvr>
                                      <p:to x="100000" y="95000"/>
                                    </p:animScale>
                                    <p:animScale>
                                      <p:cBhvr>
                                        <p:cTn id="81" dur="166" decel="50000">
                                          <p:stCondLst>
                                            <p:cond delay="1834"/>
                                          </p:stCondLst>
                                        </p:cTn>
                                        <p:tgtEl>
                                          <p:spTgt spid="14"/>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235E5DB-CFB3-51E3-9F6F-8841809B3D9A}"/>
              </a:ext>
            </a:extLst>
          </p:cNvPr>
          <p:cNvSpPr/>
          <p:nvPr/>
        </p:nvSpPr>
        <p:spPr>
          <a:xfrm>
            <a:off x="0" y="1605452"/>
            <a:ext cx="12192000" cy="5298268"/>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B156B8E1-B589-777C-8EFF-FA472220B523}"/>
              </a:ext>
            </a:extLst>
          </p:cNvPr>
          <p:cNvSpPr txBox="1"/>
          <p:nvPr/>
        </p:nvSpPr>
        <p:spPr>
          <a:xfrm>
            <a:off x="1697734" y="107954"/>
            <a:ext cx="8796531" cy="707886"/>
          </a:xfrm>
          <a:prstGeom prst="rect">
            <a:avLst/>
          </a:prstGeom>
          <a:noFill/>
        </p:spPr>
        <p:txBody>
          <a:bodyPr wrap="square">
            <a:spAutoFit/>
          </a:bodyPr>
          <a:lstStyle/>
          <a:p>
            <a:pPr algn="ctr"/>
            <a:r>
              <a:rPr lang="it-IT" sz="4000" dirty="0">
                <a:latin typeface="Montserrat Black" pitchFamily="2" charset="0"/>
              </a:rPr>
              <a:t>Retrospettiva</a:t>
            </a:r>
          </a:p>
        </p:txBody>
      </p:sp>
      <p:sp>
        <p:nvSpPr>
          <p:cNvPr id="3" name="CasellaDiTesto 2">
            <a:extLst>
              <a:ext uri="{FF2B5EF4-FFF2-40B4-BE49-F238E27FC236}">
                <a16:creationId xmlns:a16="http://schemas.microsoft.com/office/drawing/2014/main" id="{42A08DC1-2C21-D291-3121-C8754CA4ABF7}"/>
              </a:ext>
            </a:extLst>
          </p:cNvPr>
          <p:cNvSpPr txBox="1"/>
          <p:nvPr/>
        </p:nvSpPr>
        <p:spPr>
          <a:xfrm>
            <a:off x="829056" y="2161224"/>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Collaborazione</a:t>
            </a:r>
          </a:p>
          <a:p>
            <a:pPr algn="ctr"/>
            <a:endParaRPr lang="it-IT" sz="22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08C5CBEC-12CD-08CE-F00C-ADA3C8111981}"/>
              </a:ext>
            </a:extLst>
          </p:cNvPr>
          <p:cNvSpPr txBox="1"/>
          <p:nvPr/>
        </p:nvSpPr>
        <p:spPr>
          <a:xfrm>
            <a:off x="7156704" y="1999486"/>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Comunicazione</a:t>
            </a:r>
          </a:p>
          <a:p>
            <a:pPr algn="ctr"/>
            <a:endParaRPr lang="it-IT" sz="2200" dirty="0">
              <a:ln/>
              <a:solidFill>
                <a:schemeClr val="tx1">
                  <a:lumMod val="75000"/>
                  <a:lumOff val="25000"/>
                </a:schemeClr>
              </a:solidFill>
              <a:latin typeface="Montserrat" pitchFamily="2" charset="0"/>
            </a:endParaRPr>
          </a:p>
        </p:txBody>
      </p:sp>
      <p:sp>
        <p:nvSpPr>
          <p:cNvPr id="5" name="CasellaDiTesto 4">
            <a:extLst>
              <a:ext uri="{FF2B5EF4-FFF2-40B4-BE49-F238E27FC236}">
                <a16:creationId xmlns:a16="http://schemas.microsoft.com/office/drawing/2014/main" id="{FD219E8B-262D-3B46-D5F5-D65D38CD6EAA}"/>
              </a:ext>
            </a:extLst>
          </p:cNvPr>
          <p:cNvSpPr txBox="1"/>
          <p:nvPr/>
        </p:nvSpPr>
        <p:spPr>
          <a:xfrm>
            <a:off x="4200144" y="371560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Organizzazione</a:t>
            </a:r>
          </a:p>
          <a:p>
            <a:pPr algn="ctr"/>
            <a:endParaRPr lang="it-IT" sz="2200" dirty="0">
              <a:ln/>
              <a:solidFill>
                <a:schemeClr val="tx1">
                  <a:lumMod val="75000"/>
                  <a:lumOff val="25000"/>
                </a:schemeClr>
              </a:solidFill>
              <a:latin typeface="Montserrat" pitchFamily="2" charset="0"/>
            </a:endParaRPr>
          </a:p>
        </p:txBody>
      </p:sp>
      <p:sp>
        <p:nvSpPr>
          <p:cNvPr id="6" name="CasellaDiTesto 5">
            <a:extLst>
              <a:ext uri="{FF2B5EF4-FFF2-40B4-BE49-F238E27FC236}">
                <a16:creationId xmlns:a16="http://schemas.microsoft.com/office/drawing/2014/main" id="{18F1519D-C5E2-8967-E6AC-75099B618C88}"/>
              </a:ext>
            </a:extLst>
          </p:cNvPr>
          <p:cNvSpPr txBox="1"/>
          <p:nvPr/>
        </p:nvSpPr>
        <p:spPr>
          <a:xfrm>
            <a:off x="8305801" y="4322744"/>
            <a:ext cx="3267456" cy="769441"/>
          </a:xfrm>
          <a:prstGeom prst="rect">
            <a:avLst/>
          </a:prstGeom>
          <a:noFill/>
        </p:spPr>
        <p:txBody>
          <a:bodyPr wrap="square">
            <a:spAutoFit/>
          </a:bodyPr>
          <a:lstStyle/>
          <a:p>
            <a:pPr algn="ctr"/>
            <a:r>
              <a:rPr lang="it-IT" sz="2200" dirty="0" err="1">
                <a:ln/>
                <a:solidFill>
                  <a:schemeClr val="bg1"/>
                </a:solidFill>
                <a:latin typeface="Montserrat" pitchFamily="2" charset="0"/>
              </a:rPr>
              <a:t>Problem</a:t>
            </a:r>
            <a:r>
              <a:rPr lang="it-IT" sz="2200" dirty="0">
                <a:ln/>
                <a:solidFill>
                  <a:schemeClr val="bg1"/>
                </a:solidFill>
                <a:latin typeface="Montserrat" pitchFamily="2" charset="0"/>
              </a:rPr>
              <a:t> solving</a:t>
            </a:r>
          </a:p>
          <a:p>
            <a:pPr algn="ctr"/>
            <a:endParaRPr lang="it-IT" sz="2200" dirty="0">
              <a:ln/>
              <a:solidFill>
                <a:schemeClr val="tx1">
                  <a:lumMod val="75000"/>
                  <a:lumOff val="25000"/>
                </a:schemeClr>
              </a:solidFill>
              <a:latin typeface="Montserrat" pitchFamily="2" charset="0"/>
            </a:endParaRPr>
          </a:p>
        </p:txBody>
      </p:sp>
      <p:sp>
        <p:nvSpPr>
          <p:cNvPr id="7" name="CasellaDiTesto 6">
            <a:extLst>
              <a:ext uri="{FF2B5EF4-FFF2-40B4-BE49-F238E27FC236}">
                <a16:creationId xmlns:a16="http://schemas.microsoft.com/office/drawing/2014/main" id="{E375E677-0C41-363A-AFF6-FC9BD9B6AFDE}"/>
              </a:ext>
            </a:extLst>
          </p:cNvPr>
          <p:cNvSpPr txBox="1"/>
          <p:nvPr/>
        </p:nvSpPr>
        <p:spPr>
          <a:xfrm>
            <a:off x="1109472" y="4913547"/>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Rispetto</a:t>
            </a:r>
          </a:p>
          <a:p>
            <a:pPr algn="ctr"/>
            <a:endParaRPr lang="it-IT" sz="2200" dirty="0">
              <a:ln/>
              <a:solidFill>
                <a:schemeClr val="tx1">
                  <a:lumMod val="75000"/>
                  <a:lumOff val="25000"/>
                </a:schemeClr>
              </a:solidFill>
              <a:latin typeface="Montserrat" pitchFamily="2" charset="0"/>
            </a:endParaRPr>
          </a:p>
        </p:txBody>
      </p:sp>
      <p:sp>
        <p:nvSpPr>
          <p:cNvPr id="8" name="CasellaDiTesto 7">
            <a:extLst>
              <a:ext uri="{FF2B5EF4-FFF2-40B4-BE49-F238E27FC236}">
                <a16:creationId xmlns:a16="http://schemas.microsoft.com/office/drawing/2014/main" id="{564278AB-7073-B147-C716-2B49DB293FD1}"/>
              </a:ext>
            </a:extLst>
          </p:cNvPr>
          <p:cNvSpPr txBox="1"/>
          <p:nvPr/>
        </p:nvSpPr>
        <p:spPr>
          <a:xfrm>
            <a:off x="5425440" y="580094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Smart working</a:t>
            </a:r>
          </a:p>
          <a:p>
            <a:pPr algn="ctr"/>
            <a:endParaRPr lang="it-IT" sz="2200" dirty="0">
              <a:ln/>
              <a:solidFill>
                <a:schemeClr val="tx1">
                  <a:lumMod val="75000"/>
                  <a:lumOff val="25000"/>
                </a:schemeClr>
              </a:solidFill>
              <a:latin typeface="Montserrat" pitchFamily="2" charset="0"/>
            </a:endParaRPr>
          </a:p>
        </p:txBody>
      </p:sp>
      <p:pic>
        <p:nvPicPr>
          <p:cNvPr id="10" name="Immagine 9">
            <a:extLst>
              <a:ext uri="{FF2B5EF4-FFF2-40B4-BE49-F238E27FC236}">
                <a16:creationId xmlns:a16="http://schemas.microsoft.com/office/drawing/2014/main" id="{40A05298-AF95-A9BB-C7A4-628987952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34" y="727191"/>
            <a:ext cx="844467" cy="960695"/>
          </a:xfrm>
          <a:prstGeom prst="rect">
            <a:avLst/>
          </a:prstGeom>
        </p:spPr>
      </p:pic>
      <p:pic>
        <p:nvPicPr>
          <p:cNvPr id="11" name="Elemento grafico 10" descr="Albero caducifoglio contorno">
            <a:extLst>
              <a:ext uri="{FF2B5EF4-FFF2-40B4-BE49-F238E27FC236}">
                <a16:creationId xmlns:a16="http://schemas.microsoft.com/office/drawing/2014/main" id="{E191D83C-FEBA-AD84-AD6E-F39195DCB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42" y="727191"/>
            <a:ext cx="843280" cy="960695"/>
          </a:xfrm>
          <a:prstGeom prst="rect">
            <a:avLst/>
          </a:prstGeom>
        </p:spPr>
      </p:pic>
      <p:pic>
        <p:nvPicPr>
          <p:cNvPr id="12" name="Elemento grafico 11" descr="Albero caducifoglio contorno">
            <a:extLst>
              <a:ext uri="{FF2B5EF4-FFF2-40B4-BE49-F238E27FC236}">
                <a16:creationId xmlns:a16="http://schemas.microsoft.com/office/drawing/2014/main" id="{4EDCB4D9-1FA5-E128-4836-B4343FC55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414" y="727191"/>
            <a:ext cx="818515" cy="960695"/>
          </a:xfrm>
          <a:prstGeom prst="rect">
            <a:avLst/>
          </a:prstGeom>
        </p:spPr>
      </p:pic>
      <p:pic>
        <p:nvPicPr>
          <p:cNvPr id="13" name="Immagine 12">
            <a:extLst>
              <a:ext uri="{FF2B5EF4-FFF2-40B4-BE49-F238E27FC236}">
                <a16:creationId xmlns:a16="http://schemas.microsoft.com/office/drawing/2014/main" id="{81A6974A-ADC4-1B55-3DB6-A9BDD78C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764" y="727191"/>
            <a:ext cx="844467" cy="960695"/>
          </a:xfrm>
          <a:prstGeom prst="rect">
            <a:avLst/>
          </a:prstGeom>
        </p:spPr>
      </p:pic>
      <p:pic>
        <p:nvPicPr>
          <p:cNvPr id="14" name="Elemento grafico 13" descr="Albero caducifoglio contorno">
            <a:extLst>
              <a:ext uri="{FF2B5EF4-FFF2-40B4-BE49-F238E27FC236}">
                <a16:creationId xmlns:a16="http://schemas.microsoft.com/office/drawing/2014/main" id="{4D3D7561-C92C-1545-CC17-7829B185E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285972" y="727191"/>
            <a:ext cx="843280" cy="960695"/>
          </a:xfrm>
          <a:prstGeom prst="rect">
            <a:avLst/>
          </a:prstGeom>
        </p:spPr>
      </p:pic>
      <p:pic>
        <p:nvPicPr>
          <p:cNvPr id="15" name="Elemento grafico 14" descr="Albero caducifoglio contorno">
            <a:extLst>
              <a:ext uri="{FF2B5EF4-FFF2-40B4-BE49-F238E27FC236}">
                <a16:creationId xmlns:a16="http://schemas.microsoft.com/office/drawing/2014/main" id="{92A3FED7-ED8B-AD23-EF67-026A0B92B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844" y="727191"/>
            <a:ext cx="818515" cy="960695"/>
          </a:xfrm>
          <a:prstGeom prst="rect">
            <a:avLst/>
          </a:prstGeom>
        </p:spPr>
      </p:pic>
      <p:pic>
        <p:nvPicPr>
          <p:cNvPr id="16" name="Immagine 15">
            <a:extLst>
              <a:ext uri="{FF2B5EF4-FFF2-40B4-BE49-F238E27FC236}">
                <a16:creationId xmlns:a16="http://schemas.microsoft.com/office/drawing/2014/main" id="{3CCA0871-B648-AB5C-2D70-DC752EFB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483" y="727191"/>
            <a:ext cx="844467" cy="960695"/>
          </a:xfrm>
          <a:prstGeom prst="rect">
            <a:avLst/>
          </a:prstGeom>
        </p:spPr>
      </p:pic>
      <p:pic>
        <p:nvPicPr>
          <p:cNvPr id="17" name="Elemento grafico 16" descr="Albero caducifoglio contorno">
            <a:extLst>
              <a:ext uri="{FF2B5EF4-FFF2-40B4-BE49-F238E27FC236}">
                <a16:creationId xmlns:a16="http://schemas.microsoft.com/office/drawing/2014/main" id="{A91A7138-6F24-2F4A-2ECD-D9E6D37FF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60691" y="727191"/>
            <a:ext cx="843280" cy="960695"/>
          </a:xfrm>
          <a:prstGeom prst="rect">
            <a:avLst/>
          </a:prstGeom>
        </p:spPr>
      </p:pic>
      <p:pic>
        <p:nvPicPr>
          <p:cNvPr id="18" name="Elemento grafico 17" descr="Albero caducifoglio contorno">
            <a:extLst>
              <a:ext uri="{FF2B5EF4-FFF2-40B4-BE49-F238E27FC236}">
                <a16:creationId xmlns:a16="http://schemas.microsoft.com/office/drawing/2014/main" id="{840D58D2-791F-5539-8B7B-34F1FC673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8563" y="727191"/>
            <a:ext cx="818515" cy="960695"/>
          </a:xfrm>
          <a:prstGeom prst="rect">
            <a:avLst/>
          </a:prstGeom>
        </p:spPr>
      </p:pic>
      <p:pic>
        <p:nvPicPr>
          <p:cNvPr id="19" name="Immagine 18">
            <a:extLst>
              <a:ext uri="{FF2B5EF4-FFF2-40B4-BE49-F238E27FC236}">
                <a16:creationId xmlns:a16="http://schemas.microsoft.com/office/drawing/2014/main" id="{736E729C-D9F4-81F3-AFE8-17E7C8095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89" y="721197"/>
            <a:ext cx="844467" cy="960695"/>
          </a:xfrm>
          <a:prstGeom prst="rect">
            <a:avLst/>
          </a:prstGeom>
        </p:spPr>
      </p:pic>
      <p:pic>
        <p:nvPicPr>
          <p:cNvPr id="20" name="Elemento grafico 19" descr="Albero caducifoglio contorno">
            <a:extLst>
              <a:ext uri="{FF2B5EF4-FFF2-40B4-BE49-F238E27FC236}">
                <a16:creationId xmlns:a16="http://schemas.microsoft.com/office/drawing/2014/main" id="{8F082A4D-DA80-34AA-8A66-9B2F803B6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3897" y="721197"/>
            <a:ext cx="843280" cy="960695"/>
          </a:xfrm>
          <a:prstGeom prst="rect">
            <a:avLst/>
          </a:prstGeom>
        </p:spPr>
      </p:pic>
      <p:pic>
        <p:nvPicPr>
          <p:cNvPr id="21" name="Elemento grafico 20" descr="Albero caducifoglio contorno">
            <a:extLst>
              <a:ext uri="{FF2B5EF4-FFF2-40B4-BE49-F238E27FC236}">
                <a16:creationId xmlns:a16="http://schemas.microsoft.com/office/drawing/2014/main" id="{B6D05938-C54E-1D17-2854-B63EF8DCD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1769" y="721197"/>
            <a:ext cx="818515" cy="960695"/>
          </a:xfrm>
          <a:prstGeom prst="rect">
            <a:avLst/>
          </a:prstGeom>
        </p:spPr>
      </p:pic>
      <p:pic>
        <p:nvPicPr>
          <p:cNvPr id="22" name="Immagine 21">
            <a:extLst>
              <a:ext uri="{FF2B5EF4-FFF2-40B4-BE49-F238E27FC236}">
                <a16:creationId xmlns:a16="http://schemas.microsoft.com/office/drawing/2014/main" id="{7B29B584-F1FA-77FB-C0F7-082E14D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40" y="721197"/>
            <a:ext cx="844467" cy="960695"/>
          </a:xfrm>
          <a:prstGeom prst="rect">
            <a:avLst/>
          </a:prstGeom>
        </p:spPr>
      </p:pic>
      <p:pic>
        <p:nvPicPr>
          <p:cNvPr id="23" name="Elemento grafico 22" descr="Albero caducifoglio contorno">
            <a:extLst>
              <a:ext uri="{FF2B5EF4-FFF2-40B4-BE49-F238E27FC236}">
                <a16:creationId xmlns:a16="http://schemas.microsoft.com/office/drawing/2014/main" id="{7498E7CB-5575-D145-F032-F8E6120BA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069548" y="721197"/>
            <a:ext cx="843280" cy="960695"/>
          </a:xfrm>
          <a:prstGeom prst="rect">
            <a:avLst/>
          </a:prstGeom>
        </p:spPr>
      </p:pic>
      <p:pic>
        <p:nvPicPr>
          <p:cNvPr id="24" name="Elemento grafico 23" descr="Albero caducifoglio contorno">
            <a:extLst>
              <a:ext uri="{FF2B5EF4-FFF2-40B4-BE49-F238E27FC236}">
                <a16:creationId xmlns:a16="http://schemas.microsoft.com/office/drawing/2014/main" id="{86030618-AA7F-3245-3C05-F408E55FA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7420" y="721197"/>
            <a:ext cx="818515" cy="960695"/>
          </a:xfrm>
          <a:prstGeom prst="rect">
            <a:avLst/>
          </a:prstGeom>
        </p:spPr>
      </p:pic>
      <p:pic>
        <p:nvPicPr>
          <p:cNvPr id="26" name="Elemento grafico 25" descr="Albero caducifoglio contorno">
            <a:extLst>
              <a:ext uri="{FF2B5EF4-FFF2-40B4-BE49-F238E27FC236}">
                <a16:creationId xmlns:a16="http://schemas.microsoft.com/office/drawing/2014/main" id="{3465BD3A-CCF5-7889-C4D8-3F6269E2B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13945" y="721197"/>
            <a:ext cx="843280" cy="960695"/>
          </a:xfrm>
          <a:prstGeom prst="rect">
            <a:avLst/>
          </a:prstGeom>
        </p:spPr>
      </p:pic>
    </p:spTree>
    <p:extLst>
      <p:ext uri="{BB962C8B-B14F-4D97-AF65-F5344CB8AC3E}">
        <p14:creationId xmlns:p14="http://schemas.microsoft.com/office/powerpoint/2010/main" val="38787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ppt_w*0.70"/>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strVal val="#ppt_w*0.70"/>
                                          </p:val>
                                        </p:tav>
                                        <p:tav tm="100000">
                                          <p:val>
                                            <p:strVal val="#ppt_w"/>
                                          </p:val>
                                        </p:tav>
                                      </p:tavLst>
                                    </p:anim>
                                    <p:anim calcmode="lin" valueType="num">
                                      <p:cBhvr>
                                        <p:cTn id="48" dur="1000" fill="hold"/>
                                        <p:tgtEl>
                                          <p:spTgt spid="8"/>
                                        </p:tgtEl>
                                        <p:attrNameLst>
                                          <p:attrName>ppt_h</p:attrName>
                                        </p:attrNameLst>
                                      </p:cBhvr>
                                      <p:tavLst>
                                        <p:tav tm="0">
                                          <p:val>
                                            <p:strVal val="#ppt_h"/>
                                          </p:val>
                                        </p:tav>
                                        <p:tav tm="100000">
                                          <p:val>
                                            <p:strVal val="#ppt_h"/>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E42141AC-1BAC-CD6A-B9DF-F8CE851A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29CFA487-DA24-6263-C256-8AAAE5586C2B}"/>
              </a:ext>
            </a:extLst>
          </p:cNvPr>
          <p:cNvSpPr txBox="1"/>
          <p:nvPr/>
        </p:nvSpPr>
        <p:spPr>
          <a:xfrm>
            <a:off x="2438400" y="3200400"/>
            <a:ext cx="7315200" cy="1200329"/>
          </a:xfrm>
          <a:prstGeom prst="rect">
            <a:avLst/>
          </a:prstGeom>
          <a:noFill/>
        </p:spPr>
        <p:txBody>
          <a:bodyPr wrap="square">
            <a:spAutoFit/>
          </a:bodyPr>
          <a:lstStyle/>
          <a:p>
            <a:pPr algn="ctr"/>
            <a:r>
              <a:rPr lang="it-IT" sz="2400" dirty="0">
                <a:latin typeface="Montserrat" pitchFamily="2" charset="0"/>
              </a:rPr>
              <a:t>«Dovendo il sistema gestire dati sensibili, si preferisce garantire un maggior controllo di input e consistenza a scapito della latenza.»</a:t>
            </a:r>
            <a:endParaRPr lang="it-IT" sz="24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98D1C2CA-B566-52DD-BA55-1D024185E57D}"/>
              </a:ext>
            </a:extLst>
          </p:cNvPr>
          <p:cNvSpPr txBox="1"/>
          <p:nvPr/>
        </p:nvSpPr>
        <p:spPr>
          <a:xfrm>
            <a:off x="1697734" y="2372102"/>
            <a:ext cx="8796531" cy="1138773"/>
          </a:xfrm>
          <a:prstGeom prst="rect">
            <a:avLst/>
          </a:prstGeom>
          <a:noFill/>
        </p:spPr>
        <p:txBody>
          <a:bodyPr wrap="square">
            <a:spAutoFit/>
          </a:bodyPr>
          <a:lstStyle/>
          <a:p>
            <a:pPr algn="ctr"/>
            <a:r>
              <a:rPr lang="it-IT" sz="4000" dirty="0">
                <a:latin typeface="Montserrat Black" pitchFamily="2" charset="0"/>
              </a:rPr>
              <a:t>Prestazioni vs Affidabilità</a:t>
            </a:r>
          </a:p>
          <a:p>
            <a:pPr algn="ctr"/>
            <a:endParaRPr lang="it-IT" sz="2800" dirty="0">
              <a:latin typeface="Montserrat Black" pitchFamily="2" charset="0"/>
            </a:endParaRPr>
          </a:p>
        </p:txBody>
      </p:sp>
    </p:spTree>
    <p:extLst>
      <p:ext uri="{BB962C8B-B14F-4D97-AF65-F5344CB8AC3E}">
        <p14:creationId xmlns:p14="http://schemas.microsoft.com/office/powerpoint/2010/main" val="16184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68191B9-D3DE-DAA8-0DAC-F44D73FE9F2B}"/>
              </a:ext>
            </a:extLst>
          </p:cNvPr>
          <p:cNvSpPr/>
          <p:nvPr/>
        </p:nvSpPr>
        <p:spPr>
          <a:xfrm>
            <a:off x="0" y="1307592"/>
            <a:ext cx="12192000" cy="5550407"/>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3D807C9-4BE6-D9D9-3CC7-6DA07344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7" y="2014893"/>
            <a:ext cx="11149522" cy="3965283"/>
          </a:xfrm>
          <a:prstGeom prst="rect">
            <a:avLst/>
          </a:prstGeom>
        </p:spPr>
      </p:pic>
      <p:sp>
        <p:nvSpPr>
          <p:cNvPr id="4" name="CasellaDiTesto 3">
            <a:extLst>
              <a:ext uri="{FF2B5EF4-FFF2-40B4-BE49-F238E27FC236}">
                <a16:creationId xmlns:a16="http://schemas.microsoft.com/office/drawing/2014/main" id="{7EC2CD47-2216-4DC6-57BD-97F670F7264B}"/>
              </a:ext>
            </a:extLst>
          </p:cNvPr>
          <p:cNvSpPr txBox="1"/>
          <p:nvPr/>
        </p:nvSpPr>
        <p:spPr>
          <a:xfrm>
            <a:off x="1697732" y="0"/>
            <a:ext cx="8796531" cy="707886"/>
          </a:xfrm>
          <a:prstGeom prst="rect">
            <a:avLst/>
          </a:prstGeom>
          <a:noFill/>
        </p:spPr>
        <p:txBody>
          <a:bodyPr wrap="square">
            <a:spAutoFit/>
          </a:bodyPr>
          <a:lstStyle/>
          <a:p>
            <a:pPr algn="ctr"/>
            <a:r>
              <a:rPr lang="it-IT" sz="4000" dirty="0">
                <a:latin typeface="Montserrat Black" pitchFamily="2" charset="0"/>
              </a:rPr>
              <a:t>Diagramma architetturale</a:t>
            </a:r>
          </a:p>
        </p:txBody>
      </p:sp>
      <p:pic>
        <p:nvPicPr>
          <p:cNvPr id="8" name="Immagine 7">
            <a:extLst>
              <a:ext uri="{FF2B5EF4-FFF2-40B4-BE49-F238E27FC236}">
                <a16:creationId xmlns:a16="http://schemas.microsoft.com/office/drawing/2014/main" id="{47D4C7AC-4536-16C1-6B3F-EB8B4035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980" y="612648"/>
            <a:ext cx="716271" cy="802539"/>
          </a:xfrm>
          <a:prstGeom prst="rect">
            <a:avLst/>
          </a:prstGeom>
        </p:spPr>
      </p:pic>
      <p:pic>
        <p:nvPicPr>
          <p:cNvPr id="9" name="Elemento grafico 8" descr="Albero caducifoglio contorno">
            <a:extLst>
              <a:ext uri="{FF2B5EF4-FFF2-40B4-BE49-F238E27FC236}">
                <a16:creationId xmlns:a16="http://schemas.microsoft.com/office/drawing/2014/main" id="{AD2E46AB-E24F-FC19-823A-8B8D6CEE0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008" y="612648"/>
            <a:ext cx="715264" cy="802539"/>
          </a:xfrm>
          <a:prstGeom prst="rect">
            <a:avLst/>
          </a:prstGeom>
        </p:spPr>
      </p:pic>
      <p:pic>
        <p:nvPicPr>
          <p:cNvPr id="10" name="Elemento grafico 9" descr="Albero caducifoglio contorno">
            <a:extLst>
              <a:ext uri="{FF2B5EF4-FFF2-40B4-BE49-F238E27FC236}">
                <a16:creationId xmlns:a16="http://schemas.microsoft.com/office/drawing/2014/main" id="{BE9F8934-6575-9FC2-8C8B-53D1FA6BD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20" y="612648"/>
            <a:ext cx="694259" cy="802539"/>
          </a:xfrm>
          <a:prstGeom prst="rect">
            <a:avLst/>
          </a:prstGeom>
        </p:spPr>
      </p:pic>
      <p:pic>
        <p:nvPicPr>
          <p:cNvPr id="11" name="Immagine 10">
            <a:extLst>
              <a:ext uri="{FF2B5EF4-FFF2-40B4-BE49-F238E27FC236}">
                <a16:creationId xmlns:a16="http://schemas.microsoft.com/office/drawing/2014/main" id="{9BCA0E3E-1FBE-6EFA-203B-BA747517F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10" y="612648"/>
            <a:ext cx="716271" cy="802539"/>
          </a:xfrm>
          <a:prstGeom prst="rect">
            <a:avLst/>
          </a:prstGeom>
        </p:spPr>
      </p:pic>
      <p:pic>
        <p:nvPicPr>
          <p:cNvPr id="12" name="Elemento grafico 11" descr="Albero caducifoglio contorno">
            <a:extLst>
              <a:ext uri="{FF2B5EF4-FFF2-40B4-BE49-F238E27FC236}">
                <a16:creationId xmlns:a16="http://schemas.microsoft.com/office/drawing/2014/main" id="{1593C561-6F50-07CC-068D-F63043445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345438" y="612648"/>
            <a:ext cx="715264" cy="802539"/>
          </a:xfrm>
          <a:prstGeom prst="rect">
            <a:avLst/>
          </a:prstGeom>
        </p:spPr>
      </p:pic>
      <p:pic>
        <p:nvPicPr>
          <p:cNvPr id="13" name="Elemento grafico 12" descr="Albero caducifoglio contorno">
            <a:extLst>
              <a:ext uri="{FF2B5EF4-FFF2-40B4-BE49-F238E27FC236}">
                <a16:creationId xmlns:a16="http://schemas.microsoft.com/office/drawing/2014/main" id="{F42E53D5-A2D4-1CE9-FC21-75B2AEAB4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550" y="612648"/>
            <a:ext cx="694259" cy="802539"/>
          </a:xfrm>
          <a:prstGeom prst="rect">
            <a:avLst/>
          </a:prstGeom>
        </p:spPr>
      </p:pic>
      <p:pic>
        <p:nvPicPr>
          <p:cNvPr id="14" name="Immagine 13">
            <a:extLst>
              <a:ext uri="{FF2B5EF4-FFF2-40B4-BE49-F238E27FC236}">
                <a16:creationId xmlns:a16="http://schemas.microsoft.com/office/drawing/2014/main" id="{9FA8B1F6-98CD-40C6-B25C-0D7272D9C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129" y="612648"/>
            <a:ext cx="716271" cy="802539"/>
          </a:xfrm>
          <a:prstGeom prst="rect">
            <a:avLst/>
          </a:prstGeom>
        </p:spPr>
      </p:pic>
      <p:pic>
        <p:nvPicPr>
          <p:cNvPr id="15" name="Elemento grafico 14" descr="Albero caducifoglio contorno">
            <a:extLst>
              <a:ext uri="{FF2B5EF4-FFF2-40B4-BE49-F238E27FC236}">
                <a16:creationId xmlns:a16="http://schemas.microsoft.com/office/drawing/2014/main" id="{B529B621-C1CB-F549-6334-E1A864CB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620157" y="612648"/>
            <a:ext cx="715264" cy="802539"/>
          </a:xfrm>
          <a:prstGeom prst="rect">
            <a:avLst/>
          </a:prstGeom>
        </p:spPr>
      </p:pic>
      <p:pic>
        <p:nvPicPr>
          <p:cNvPr id="16" name="Elemento grafico 15" descr="Albero caducifoglio contorno">
            <a:extLst>
              <a:ext uri="{FF2B5EF4-FFF2-40B4-BE49-F238E27FC236}">
                <a16:creationId xmlns:a16="http://schemas.microsoft.com/office/drawing/2014/main" id="{0438B5E8-F655-8EB0-586B-2639CDE89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4269" y="612648"/>
            <a:ext cx="694259" cy="802539"/>
          </a:xfrm>
          <a:prstGeom prst="rect">
            <a:avLst/>
          </a:prstGeom>
        </p:spPr>
      </p:pic>
      <p:pic>
        <p:nvPicPr>
          <p:cNvPr id="17" name="Immagine 16">
            <a:extLst>
              <a:ext uri="{FF2B5EF4-FFF2-40B4-BE49-F238E27FC236}">
                <a16:creationId xmlns:a16="http://schemas.microsoft.com/office/drawing/2014/main" id="{51FF2A0F-6BC9-DCFE-CA1A-C6A054D2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335" y="606654"/>
            <a:ext cx="716271" cy="802539"/>
          </a:xfrm>
          <a:prstGeom prst="rect">
            <a:avLst/>
          </a:prstGeom>
        </p:spPr>
      </p:pic>
      <p:pic>
        <p:nvPicPr>
          <p:cNvPr id="18" name="Elemento grafico 17" descr="Albero caducifoglio contorno">
            <a:extLst>
              <a:ext uri="{FF2B5EF4-FFF2-40B4-BE49-F238E27FC236}">
                <a16:creationId xmlns:a16="http://schemas.microsoft.com/office/drawing/2014/main" id="{9F13326C-1EF6-2088-546B-0C79CAA62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73363" y="606654"/>
            <a:ext cx="715264" cy="802539"/>
          </a:xfrm>
          <a:prstGeom prst="rect">
            <a:avLst/>
          </a:prstGeom>
        </p:spPr>
      </p:pic>
      <p:pic>
        <p:nvPicPr>
          <p:cNvPr id="19" name="Elemento grafico 18" descr="Albero caducifoglio contorno">
            <a:extLst>
              <a:ext uri="{FF2B5EF4-FFF2-40B4-BE49-F238E27FC236}">
                <a16:creationId xmlns:a16="http://schemas.microsoft.com/office/drawing/2014/main" id="{B8C0929C-BAC0-99D7-0FA4-2A6B5AD1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7475" y="606654"/>
            <a:ext cx="694259" cy="802539"/>
          </a:xfrm>
          <a:prstGeom prst="rect">
            <a:avLst/>
          </a:prstGeom>
        </p:spPr>
      </p:pic>
      <p:pic>
        <p:nvPicPr>
          <p:cNvPr id="20" name="Immagine 19">
            <a:extLst>
              <a:ext uri="{FF2B5EF4-FFF2-40B4-BE49-F238E27FC236}">
                <a16:creationId xmlns:a16="http://schemas.microsoft.com/office/drawing/2014/main" id="{A188D154-8908-0D5E-E3D3-5A89BA04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986" y="606654"/>
            <a:ext cx="716271" cy="802539"/>
          </a:xfrm>
          <a:prstGeom prst="rect">
            <a:avLst/>
          </a:prstGeom>
        </p:spPr>
      </p:pic>
      <p:pic>
        <p:nvPicPr>
          <p:cNvPr id="21" name="Elemento grafico 20" descr="Albero caducifoglio contorno">
            <a:extLst>
              <a:ext uri="{FF2B5EF4-FFF2-40B4-BE49-F238E27FC236}">
                <a16:creationId xmlns:a16="http://schemas.microsoft.com/office/drawing/2014/main" id="{0F25537A-F9BA-0084-3E02-AA200A4B5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29014" y="606654"/>
            <a:ext cx="715264" cy="802539"/>
          </a:xfrm>
          <a:prstGeom prst="rect">
            <a:avLst/>
          </a:prstGeom>
        </p:spPr>
      </p:pic>
      <p:pic>
        <p:nvPicPr>
          <p:cNvPr id="22" name="Elemento grafico 21" descr="Albero caducifoglio contorno">
            <a:extLst>
              <a:ext uri="{FF2B5EF4-FFF2-40B4-BE49-F238E27FC236}">
                <a16:creationId xmlns:a16="http://schemas.microsoft.com/office/drawing/2014/main" id="{1C18FCAB-691B-27BE-DA4B-1E1C42F6B7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3126" y="606654"/>
            <a:ext cx="694259" cy="802539"/>
          </a:xfrm>
          <a:prstGeom prst="rect">
            <a:avLst/>
          </a:prstGeom>
        </p:spPr>
      </p:pic>
      <p:pic>
        <p:nvPicPr>
          <p:cNvPr id="23" name="Elemento grafico 22" descr="Albero caducifoglio contorno">
            <a:extLst>
              <a:ext uri="{FF2B5EF4-FFF2-40B4-BE49-F238E27FC236}">
                <a16:creationId xmlns:a16="http://schemas.microsoft.com/office/drawing/2014/main" id="{347C4031-DD3E-D80B-62B8-89FAC2CA2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73411" y="606654"/>
            <a:ext cx="715264" cy="802539"/>
          </a:xfrm>
          <a:prstGeom prst="rect">
            <a:avLst/>
          </a:prstGeom>
        </p:spPr>
      </p:pic>
    </p:spTree>
    <p:extLst>
      <p:ext uri="{BB962C8B-B14F-4D97-AF65-F5344CB8AC3E}">
        <p14:creationId xmlns:p14="http://schemas.microsoft.com/office/powerpoint/2010/main" val="318330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chemeClr val="bg1"/>
                </a:solidFill>
                <a:latin typeface="Montserrat Black" pitchFamily="2" charset="0"/>
              </a:rPr>
              <a:t>A cosa serve?</a:t>
            </a:r>
          </a:p>
        </p:txBody>
      </p:sp>
    </p:spTree>
    <p:extLst>
      <p:ext uri="{BB962C8B-B14F-4D97-AF65-F5344CB8AC3E}">
        <p14:creationId xmlns:p14="http://schemas.microsoft.com/office/powerpoint/2010/main" val="6679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dirty="0"/>
          </a:p>
          <a:p>
            <a:endParaRPr lang="it-IT" dirty="0"/>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Sistema corrente</a:t>
            </a:r>
            <a:endParaRPr lang="it-IT" sz="2800" dirty="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16115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dirty="0">
                <a:ln/>
                <a:solidFill>
                  <a:schemeClr val="bg1"/>
                </a:solidFill>
                <a:latin typeface="Montserrat Black" pitchFamily="2" charset="0"/>
              </a:rPr>
              <a:t>Cosa proponiamo?</a:t>
            </a:r>
          </a:p>
        </p:txBody>
      </p:sp>
    </p:spTree>
    <p:extLst>
      <p:ext uri="{BB962C8B-B14F-4D97-AF65-F5344CB8AC3E}">
        <p14:creationId xmlns:p14="http://schemas.microsoft.com/office/powerpoint/2010/main" val="34567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Requisito funzionale</a:t>
            </a:r>
            <a:endParaRPr lang="it-IT" sz="3200" dirty="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Use Case Diagram</a:t>
            </a:r>
            <a:endParaRPr lang="it-IT" sz="3200" dirty="0">
              <a:latin typeface="Montserrat Black" pitchFamily="2" charset="0"/>
            </a:endParaRPr>
          </a:p>
        </p:txBody>
      </p:sp>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Scenario</a:t>
            </a:r>
            <a:endParaRPr lang="it-IT" sz="2800" dirty="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1537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Caso d’uso</a:t>
            </a:r>
            <a:endParaRPr lang="it-IT" sz="3200" dirty="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dirty="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13175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545</Words>
  <Application>Microsoft Office PowerPoint</Application>
  <PresentationFormat>Widescreen</PresentationFormat>
  <Paragraphs>80</Paragraphs>
  <Slides>25</Slides>
  <Notes>18</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33" baseType="lpstr">
      <vt:lpstr>Arial</vt:lpstr>
      <vt:lpstr>Calibri</vt:lpstr>
      <vt:lpstr>Calibri Light</vt:lpstr>
      <vt:lpstr>Montserrat</vt:lpstr>
      <vt:lpstr>Montserrat Black</vt:lpstr>
      <vt:lpstr>Montserrat Medium</vt:lpstr>
      <vt:lpstr>Tema di Office</vt:lpstr>
      <vt:lpstr>Worksheet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MICHELA FAELLA</cp:lastModifiedBy>
  <cp:revision>10</cp:revision>
  <dcterms:created xsi:type="dcterms:W3CDTF">2022-12-19T12:45:14Z</dcterms:created>
  <dcterms:modified xsi:type="dcterms:W3CDTF">2022-12-21T13:09:41Z</dcterms:modified>
</cp:coreProperties>
</file>